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BAĞIMLILIKTAN TOPARLANMA × YEŞİL İŞ × YAPAY ZEKÂ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GreenRoot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14884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</a:pPr>
            <a:r>
              <a:rPr sz="1700" b="0">
                <a:solidFill>
                  <a:srgbClr val="54685C"/>
                </a:solidFill>
                <a:latin typeface="Calibri"/>
                <a:cs typeface="Calibri"/>
              </a:rPr>
              <a:t>İnsanları iyileştir, gezegeni iyileştir — çevre işiyle toparlanma; geri dönüşümle finanse edilen tedavi, yapay zekâ desteğiyle dönüş.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120+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toparlanma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17296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31012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18,4 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012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atık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779008" y="3931920"/>
            <a:ext cx="2377440" cy="960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16168" y="4041648"/>
            <a:ext cx="21031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1">
                <a:solidFill>
                  <a:srgbClr val="16A34A"/>
                </a:solidFill>
                <a:latin typeface="Calibri"/>
                <a:cs typeface="Calibri"/>
              </a:rPr>
              <a:t>%63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16168" y="4462272"/>
            <a:ext cx="2103120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54685C"/>
                </a:solidFill>
                <a:latin typeface="Calibri"/>
                <a:cs typeface="Calibri"/>
              </a:rPr>
              <a:t>daha az nüks*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53492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00" b="1">
                <a:solidFill>
                  <a:srgbClr val="0B3B2A"/>
                </a:solidFill>
                <a:latin typeface="Calibri"/>
                <a:cs typeface="Calibri"/>
              </a:rPr>
              <a:t>COP31 · Antalya &amp; İstanbul · 9–20 Kasım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SORUN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Üç kriz, tek kök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Bağımlılık boşlukta büyür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Nükslerin çoğu uzun ve yapılandırılmamış saatlerde, yalnızken yaşanır — yapı yok, amaç yok, insan yok.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İş tuzağı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Özgeçmişteki boşluk işveren kapısını kapatır; işsizlik yeniden kullanıma iter. Kapı iki taraftan kapalı.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Şehirler çöpe gömülüyor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Parklar ve nehir kenarları belediyeden hızlı kirleniyor; her yıl milyonlarca değerinde geri dönüşüm malzemesi kayboluyor.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Bağımlılık, işsizlik ve atık birbirini besler. GreenRoot üçüne birden vurur.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ÇÖZÜM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Tek program, üç motor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1 · Kanıta dayalı toparlanma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Sonuç yönetimi (jeton ekonomisi), davranışsal aktivasyon ve terapötik topluluk — her iş gününe işlenmiş.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2 · Ücretli yeşil iş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Temizlik ekipleri, ayrıştırma hatları ve geri dönüşüm atölyeleri için gerçek ücret. Geri dönüşüm geliri tedaviyi ve ilacı finanse eder.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3 · YZ ile kariyer dönüşü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YZ dostumuz Raha krizde koçluk yapar, ruh halini izler ve becerileri kişinin eski mesleğine geri bağlar.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Her motor diğer ikisini güçlendirir.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NASIL ÇALIŞIR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GreenRoot Döngüsü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096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Topla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Açık havada temizlik vardiyası: yapı, egzersiz, doğa.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0385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05022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5022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Kazan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5022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Ücret + jeton — anında, kazanılmış ödül.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077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41947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İyileş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194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Geri dönüşüm geliri terapiyi ve ilacı finanse eder.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770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78874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8874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Dön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8874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YZ kariyer dönüşü eski mesleğe taşır.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Toparlanma ve çevre, bileşik faiz gibi büyür.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BİLİM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Bağımlılık bilimi üzerine kurulu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Sonuç yönetimi — güçlü randomize çalışma kanıtı; kesinleşmeyi ve tedavide kalmayı artırır.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Destekli istihdam — anlamlı iş; sonuçları, benlik saygısını ve yaşam kalitesini iyileştirir.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Davranışsal aktivasyon — yapılandırılmış, değer güdümlü etkinlik kullanımı azaltır.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Yeşil bakım — doğa stres hormonlarını düşürür; egzersiz azalan krizle ilişkilidir.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Terapötik topluluk — akran rolleri kimliği kurar: 'hasta'dan çevre işçisine.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Tasarım yerleşik literatürle bilgilendirilmiştir; döküdeki rakamlar temsilidir.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SOKAK → SERVİS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Atık girer, ilaç çıkar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Geri dönüşüm geliri tedaviyi finanse eder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Satılan PET, metal, kâğıt ve cam; terapi seanslarını, psikiyatrik bakımı ve temel ilaçları öder.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Malzeme tıbbi sarfa dönüşür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Sertifikalı ortaklarla plastikler yıkanır, parçalanır; yüz siperi, atel parçası ve klinik ambalaja dönüşür.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Açık bütçe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Ekip geliri → %40 ücret · %30 tedavi fonu · %30 operasyon. Aylık yayımlanır.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€41 bin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808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terapi ve ilaca*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49496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32376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3.200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32376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üretilen tıbbi ürün*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132063" y="4892040"/>
            <a:ext cx="3508248" cy="105156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314943" y="5056631"/>
            <a:ext cx="3142488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26 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14943" y="5458968"/>
            <a:ext cx="3142488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tasarruf edilen CO₂e*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TEKNOLOJİ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Raha ile tanış — YZ dostu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Kriz SOS — dürtü sörfü koçu, nefes egzersizi, 7/24.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Ruh hali ve nüks gözcüsü — günlük check-in; danışmana risk uyarısı (yalnızca isteğe bağlı).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Jeton cüzdanı ve hedefler — alışkanlık döngüsüne bağlanmış küçük zaferler.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Kariyer dönüşü — beceri haritası, özgeçmiş, eski işe dönüş için mülakat pratiği.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•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Tasarım gereği özel — şifreli, katılımcıya ait; kriz polise değil, insana gider.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YZ destekler; klinik kararı yetkili insanlar verir.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ETKİ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Tartılabilir etki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120+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49808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toparlanmada kişi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03853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86734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18,4 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86734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toplanan &amp; ayrıştırılan atık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0779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23659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%63 vs %60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3659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6 aylık nüks: GR/tipik*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77705" y="1828800"/>
            <a:ext cx="2562606" cy="2377440"/>
          </a:xfrm>
          <a:prstGeom prst="roundRect">
            <a:avLst>
              <a:gd name="adj" fmla="val 8000"/>
            </a:avLst>
          </a:prstGeom>
          <a:solidFill>
            <a:srgbClr val="0B3B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60585" y="1993392"/>
            <a:ext cx="2196846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D9F99D"/>
                </a:solidFill>
                <a:latin typeface="Calibri"/>
                <a:cs typeface="Calibri"/>
              </a:rPr>
              <a:t>%87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260585" y="2487168"/>
            <a:ext cx="2196846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50" b="0">
                <a:solidFill>
                  <a:srgbClr val="C8E6CF"/>
                </a:solidFill>
                <a:latin typeface="Calibri"/>
                <a:cs typeface="Calibri"/>
              </a:rPr>
              <a:t>program tamamlama*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*Kavram için temsili kohort verisi. Açık pano her kohortun aylık sayılarını yayımlar.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YOL HARİTASI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On iki ay, dört evre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09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68096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Sağlamlaş · 0–4. hf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Tıbbi değerlendirme, gerekirse ilaçla tedavi, güvenlik planı, Raha ile tanışma.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03853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605022" y="2057400"/>
            <a:ext cx="548640" cy="548640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05022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Çalış &amp; iyileş · 2–12. hf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5022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Haftada 3 destekli vardiya, grup terapisi, jeton.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40779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441947" y="2057400"/>
            <a:ext cx="548640" cy="548640"/>
          </a:xfrm>
          <a:prstGeom prst="ellipse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1947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İnşa et · 3–6. ay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41947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Ayrıştırma ve geri dönüşüm becerileri; kariyer dönüşü planı.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77705" y="1828800"/>
            <a:ext cx="2562606" cy="2880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278874" y="2057400"/>
            <a:ext cx="548640" cy="548640"/>
          </a:xfrm>
          <a:prstGeom prst="ellipse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1800" b="1">
                <a:solidFill>
                  <a:srgbClr val="FFFFFF"/>
                </a:solidFill>
                <a:latin typeface="Calibri"/>
                <a:cs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78874" y="2743200"/>
            <a:ext cx="216027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0B3B2A"/>
                </a:solidFill>
                <a:latin typeface="Calibri"/>
                <a:cs typeface="Calibri"/>
              </a:rPr>
              <a:t>Dön · 6–12. ay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278874" y="3246120"/>
            <a:ext cx="216027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1100" b="0">
                <a:solidFill>
                  <a:srgbClr val="54685C"/>
                </a:solidFill>
                <a:latin typeface="Calibri"/>
                <a:cs typeface="Calibri"/>
              </a:rPr>
              <a:t>Özgeçmiş, deneme mülakatı, yerleştirme, mezunlar ağı.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Pilot şehirler: Frankfurt · Tahran · İstanbul.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İŞ MODELİ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Toparlanmanın döngüsel ekonomisi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Gelir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Geri dönüşüm malzemesi satışı; dönüştürülmüş tıbbi ürünler; belediye temizlik hizmet sözleşmeleri; ESG ortaklıkları.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Maliyet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%40 katılımcı ücreti · %30 tedavi fonu · %30 operasyon ve büyüme.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Birim onuru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Ücret yerel asgarinin düzeyinde veya üzerinde. Kota asla katılımcıya karşı kullanılmaz.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Çifte getiri: çevresel (diverte edilen tonlar) ve toplum sağlığı (remisyon, istihdam).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COP31'DE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Beş talebimiz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11073384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03120"/>
            <a:ext cx="10469880" cy="2651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1.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İşle toparlanma iklim finansmanı olarak tanınsın: terapötik yeşil istihdam fonlansın.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2.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Çöp toplayıcı ve toparlanma toplulukları ulusal adil geçiş planlarına alınsın.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3.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Şehir pilotları desteklensin — İstanbul, Frankfurt, Tahran — açık etki panolarıyla.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4.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YZ destekli toparlanma araçlarına veri hakları gelsin: isteğe bağlı, katılımcıya ait, asla kolluk aracı değil.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400" b="1">
                <a:solidFill>
                  <a:srgbClr val="16A34A"/>
                </a:solidFill>
                <a:latin typeface="Calibri"/>
                <a:cs typeface="Calibri"/>
              </a:rPr>
              <a:t>5.  </a:t>
            </a:r>
            <a:r>
              <a:rPr sz="1400" b="0">
                <a:solidFill>
                  <a:srgbClr val="0C2318"/>
                </a:solidFill>
                <a:latin typeface="Calibri"/>
                <a:cs typeface="Calibri"/>
              </a:rPr>
              <a:t>Sağlık sonuçlarını CO₂'nin yanına koyun — remisyondaki insan da iklim sonucudur.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Antalya 9–20 Kasım 2026 · sivil toplum &amp; Halkların İklim Zirvesi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384048"/>
            <a:ext cx="1106424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250" b="1">
                <a:solidFill>
                  <a:srgbClr val="16A34A"/>
                </a:solidFill>
                <a:latin typeface="Calibri"/>
                <a:cs typeface="Calibri"/>
              </a:rPr>
              <a:t>ÇAĞRI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713232"/>
            <a:ext cx="1106424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0B3B2A"/>
                </a:solidFill>
                <a:latin typeface="Calibri"/>
                <a:cs typeface="Calibri"/>
              </a:rPr>
              <a:t>İki krizi birden temizleyen ekiple gel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73952"/>
            <a:ext cx="877824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16A34A"/>
                </a:solidFill>
                <a:latin typeface="Calibri"/>
                <a:cs typeface="Calibri"/>
              </a:rPr>
              <a:t>GreenRoot</a:t>
            </a:r>
            <a:r>
              <a:rPr sz="1000" b="0">
                <a:solidFill>
                  <a:srgbClr val="54685C"/>
                </a:solidFill>
                <a:latin typeface="Calibri"/>
                <a:cs typeface="Calibri"/>
              </a:rPr>
              <a:t>  ·  COP31 · Antalya &amp; İstanbul · Nov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73952"/>
            <a:ext cx="50292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lnSpc>
                <a:spcPct val="100000"/>
              </a:lnSpc>
              <a:spcAft>
                <a:spcPts val="600"/>
              </a:spcAft>
            </a:pPr>
            <a:r>
              <a:rPr sz="1000" b="1">
                <a:solidFill>
                  <a:srgbClr val="54685C"/>
                </a:solidFill>
                <a:latin typeface="Calibri"/>
                <a:cs typeface="Calibri"/>
              </a:rPr>
              <a:t>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828800"/>
            <a:ext cx="3520439" cy="10972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8096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Şehir ortakları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Açık panoyla bir pilot kohorta ev sahipliği: Frankfurt, Tahran veya İstanbul.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43400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3400" y="1828800"/>
            <a:ext cx="3520439" cy="1097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4568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İşletmeciler &amp; klinikler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Atık akışları, ayrıştırma alanları, klinik gözetim ve istihdam ortakları.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19871" y="1828800"/>
            <a:ext cx="3520439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2E9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19871" y="1828800"/>
            <a:ext cx="3520439" cy="109728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21040" y="2103120"/>
            <a:ext cx="3118103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50" b="1">
                <a:solidFill>
                  <a:srgbClr val="0B3B2A"/>
                </a:solidFill>
                <a:latin typeface="Calibri"/>
                <a:cs typeface="Calibri"/>
              </a:rPr>
              <a:t>Tohum yatırım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880360"/>
            <a:ext cx="3118103" cy="1920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2000"/>
              </a:lnSpc>
              <a:spcAft>
                <a:spcPts val="600"/>
              </a:spcAft>
            </a:pP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İlk 12 aylık kohort için €350 bin: ekipman, mikro-fabrika hattı, klinik ekip.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053328"/>
            <a:ext cx="11073384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100" b="1">
                <a:solidFill>
                  <a:srgbClr val="16A34A"/>
                </a:solidFill>
                <a:latin typeface="Calibri"/>
                <a:cs typeface="Calibri"/>
              </a:rPr>
              <a:t>◆ </a:t>
            </a:r>
            <a:r>
              <a:rPr sz="1150" b="0">
                <a:solidFill>
                  <a:srgbClr val="54685C"/>
                </a:solidFill>
                <a:latin typeface="Calibri"/>
                <a:cs typeface="Calibri"/>
              </a:rPr>
              <a:t>hello@greenroot.example · GreenRoot — insanları iyileştir, gezegeni iyileştir.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